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Maven Pro" panose="020B0604020202020204" charset="0"/>
      <p:regular r:id="rId14"/>
      <p:bold r:id="rId15"/>
    </p:embeddedFont>
    <p:embeddedFont>
      <p:font typeface="Nunito" pitchFamily="2" charset="0"/>
      <p:regular r:id="rId16"/>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dae4f98bf0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dae4f98bf0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dae4f98bf0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dae4f98bf0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dae4f98bf0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dae4f98bf0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dae4f98bf0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dae4f98bf0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dab0256c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dab0256c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ae4f98bf0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ae4f98bf0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ae4f98bf0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dae4f98bf0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dab0256c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dab0256c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ab0256c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ab0256c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dab0256ca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dab0256ca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25"/>
            <a:ext cx="4513800" cy="18729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90"/>
              <a:buNone/>
            </a:pPr>
            <a:r>
              <a:rPr lang="ru" sz="3070">
                <a:latin typeface="Times New Roman"/>
                <a:ea typeface="Times New Roman"/>
                <a:cs typeface="Times New Roman"/>
                <a:sym typeface="Times New Roman"/>
              </a:rPr>
              <a:t>Аналіз впливу музичної терапії на емоційний стан людини</a:t>
            </a:r>
            <a:endParaRPr sz="3070">
              <a:latin typeface="Times New Roman"/>
              <a:ea typeface="Times New Roman"/>
              <a:cs typeface="Times New Roman"/>
              <a:sym typeface="Times New Roman"/>
            </a:endParaRPr>
          </a:p>
          <a:p>
            <a:pPr marL="0" lvl="0" indent="0" algn="l" rtl="0">
              <a:spcBef>
                <a:spcPts val="0"/>
              </a:spcBef>
              <a:spcAft>
                <a:spcPts val="0"/>
              </a:spcAft>
              <a:buSzPts val="990"/>
              <a:buNone/>
            </a:pPr>
            <a:endParaRPr sz="3240"/>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Виконавець Дар’я Шиян</a:t>
            </a:r>
            <a:endParaRPr/>
          </a:p>
        </p:txBody>
      </p:sp>
      <p:pic>
        <p:nvPicPr>
          <p:cNvPr id="4" name="Video 3">
            <a:hlinkClick r:id="" action="ppaction://media"/>
            <a:extLst>
              <a:ext uri="{FF2B5EF4-FFF2-40B4-BE49-F238E27FC236}">
                <a16:creationId xmlns:a16="http://schemas.microsoft.com/office/drawing/2014/main" id="{D4469FFA-54F7-BD9F-4FD6-E945018ADB9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031"/>
    </mc:Choice>
    <mc:Fallback>
      <p:transition spd="slow" advTm="8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2"/>
          <p:cNvSpPr txBox="1">
            <a:spLocks noGrp="1"/>
          </p:cNvSpPr>
          <p:nvPr>
            <p:ph type="title"/>
          </p:nvPr>
        </p:nvSpPr>
        <p:spPr>
          <a:xfrm>
            <a:off x="1303925" y="241150"/>
            <a:ext cx="7030500" cy="54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solidFill>
                  <a:srgbClr val="4A86E8"/>
                </a:solidFill>
              </a:rPr>
              <a:t>Висновки:</a:t>
            </a:r>
            <a:endParaRPr>
              <a:solidFill>
                <a:srgbClr val="4A86E8"/>
              </a:solidFill>
            </a:endParaRPr>
          </a:p>
        </p:txBody>
      </p:sp>
      <p:sp>
        <p:nvSpPr>
          <p:cNvPr id="338" name="Google Shape;338;p22"/>
          <p:cNvSpPr txBox="1">
            <a:spLocks noGrp="1"/>
          </p:cNvSpPr>
          <p:nvPr>
            <p:ph type="body" idx="1"/>
          </p:nvPr>
        </p:nvSpPr>
        <p:spPr>
          <a:xfrm>
            <a:off x="1041125" y="784750"/>
            <a:ext cx="7293300" cy="40713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457200" lvl="0" indent="-304800" algn="just" rtl="0">
              <a:spcBef>
                <a:spcPts val="0"/>
              </a:spcBef>
              <a:spcAft>
                <a:spcPts val="0"/>
              </a:spcAft>
              <a:buClr>
                <a:srgbClr val="0D0D0D"/>
              </a:buClr>
              <a:buSzPts val="1200"/>
              <a:buFont typeface="Roboto"/>
              <a:buAutoNum type="arabicPeriod"/>
            </a:pPr>
            <a:r>
              <a:rPr lang="ru" sz="1200">
                <a:solidFill>
                  <a:srgbClr val="0D0D0D"/>
                </a:solidFill>
                <a:highlight>
                  <a:srgbClr val="FFFFFF"/>
                </a:highlight>
                <a:latin typeface="Times New Roman"/>
                <a:ea typeface="Times New Roman"/>
                <a:cs typeface="Times New Roman"/>
                <a:sym typeface="Times New Roman"/>
              </a:rPr>
              <a:t>Загальний позитивний ефект: Більшість людей із вибірки (</a:t>
            </a:r>
            <a:r>
              <a:rPr lang="ru" sz="1200">
                <a:solidFill>
                  <a:srgbClr val="000000"/>
                </a:solidFill>
                <a:latin typeface="Times New Roman"/>
                <a:ea typeface="Times New Roman"/>
                <a:cs typeface="Times New Roman"/>
                <a:sym typeface="Times New Roman"/>
              </a:rPr>
              <a:t>542 особи із 728 чоловік </a:t>
            </a:r>
            <a:r>
              <a:rPr lang="ru" sz="1200">
                <a:solidFill>
                  <a:srgbClr val="0D0D0D"/>
                </a:solidFill>
                <a:highlight>
                  <a:srgbClr val="FFFFFF"/>
                </a:highlight>
                <a:latin typeface="Times New Roman"/>
                <a:ea typeface="Times New Roman"/>
                <a:cs typeface="Times New Roman"/>
                <a:sym typeface="Times New Roman"/>
              </a:rPr>
              <a:t>) відчувають позитивний ефект від прослуховування музики, що вказує на те, що музика може бути корисною для психічного здоров'я.</a:t>
            </a:r>
            <a:endParaRPr sz="1200">
              <a:solidFill>
                <a:srgbClr val="0D0D0D"/>
              </a:solidFill>
              <a:highlight>
                <a:srgbClr val="FFFFFF"/>
              </a:highlight>
              <a:latin typeface="Times New Roman"/>
              <a:ea typeface="Times New Roman"/>
              <a:cs typeface="Times New Roman"/>
              <a:sym typeface="Times New Roman"/>
            </a:endParaRPr>
          </a:p>
          <a:p>
            <a:pPr marL="457200" lvl="0" indent="-304800" algn="just" rtl="0">
              <a:spcBef>
                <a:spcPts val="0"/>
              </a:spcBef>
              <a:spcAft>
                <a:spcPts val="0"/>
              </a:spcAft>
              <a:buClr>
                <a:srgbClr val="0D0D0D"/>
              </a:buClr>
              <a:buSzPts val="1200"/>
              <a:buFont typeface="Times New Roman"/>
              <a:buAutoNum type="arabicPeriod"/>
            </a:pPr>
            <a:r>
              <a:rPr lang="ru" sz="1200">
                <a:solidFill>
                  <a:srgbClr val="0D0D0D"/>
                </a:solidFill>
                <a:highlight>
                  <a:srgbClr val="FFFFFF"/>
                </a:highlight>
                <a:latin typeface="Times New Roman"/>
                <a:ea typeface="Times New Roman"/>
                <a:cs typeface="Times New Roman"/>
                <a:sym typeface="Times New Roman"/>
              </a:rPr>
              <a:t>Негативний вплив на невелику кількість людей: Тільки невелика кількість людей (17 осіб) відчувають погіршення свого стану від прослуховування музики. Ці люди мають високий рівень тривожності та депресії, тому медикаментозне лікування може бути необхідним для них як перша лінія лікування.</a:t>
            </a:r>
            <a:endParaRPr sz="1200">
              <a:solidFill>
                <a:srgbClr val="0D0D0D"/>
              </a:solidFill>
              <a:highlight>
                <a:srgbClr val="FFFFFF"/>
              </a:highlight>
              <a:latin typeface="Times New Roman"/>
              <a:ea typeface="Times New Roman"/>
              <a:cs typeface="Times New Roman"/>
              <a:sym typeface="Times New Roman"/>
            </a:endParaRPr>
          </a:p>
          <a:p>
            <a:pPr marL="457200" lvl="0" indent="-304800" algn="just" rtl="0">
              <a:spcBef>
                <a:spcPts val="0"/>
              </a:spcBef>
              <a:spcAft>
                <a:spcPts val="0"/>
              </a:spcAft>
              <a:buClr>
                <a:srgbClr val="0D0D0D"/>
              </a:buClr>
              <a:buSzPts val="1200"/>
              <a:buFont typeface="Times New Roman"/>
              <a:buAutoNum type="arabicPeriod"/>
            </a:pPr>
            <a:r>
              <a:rPr lang="ru" sz="1200">
                <a:solidFill>
                  <a:srgbClr val="0D0D0D"/>
                </a:solidFill>
                <a:highlight>
                  <a:srgbClr val="FFFFFF"/>
                </a:highlight>
                <a:latin typeface="Times New Roman"/>
                <a:ea typeface="Times New Roman"/>
                <a:cs typeface="Times New Roman"/>
                <a:sym typeface="Times New Roman"/>
              </a:rPr>
              <a:t>Вплив різних музичних жанрів: Популярність різних музичних жанрів (Rock, Pop, Metal, Classic) серед респондентів свідчить про різні уподобання. Враховуючи різні уподобання людей, неможливо однозначно визначити, який музичний жанр найкраще впливає на емоційний стан.</a:t>
            </a:r>
            <a:endParaRPr sz="1200">
              <a:solidFill>
                <a:srgbClr val="0D0D0D"/>
              </a:solidFill>
              <a:highlight>
                <a:srgbClr val="FFFFFF"/>
              </a:highlight>
              <a:latin typeface="Times New Roman"/>
              <a:ea typeface="Times New Roman"/>
              <a:cs typeface="Times New Roman"/>
              <a:sym typeface="Times New Roman"/>
            </a:endParaRPr>
          </a:p>
          <a:p>
            <a:pPr marL="457200" lvl="0" indent="-304800" algn="just" rtl="0">
              <a:spcBef>
                <a:spcPts val="0"/>
              </a:spcBef>
              <a:spcAft>
                <a:spcPts val="0"/>
              </a:spcAft>
              <a:buClr>
                <a:srgbClr val="0D0D0D"/>
              </a:buClr>
              <a:buSzPts val="1200"/>
              <a:buFont typeface="Times New Roman"/>
              <a:buAutoNum type="arabicPeriod"/>
            </a:pPr>
            <a:r>
              <a:rPr lang="ru" sz="1200">
                <a:solidFill>
                  <a:srgbClr val="0D0D0D"/>
                </a:solidFill>
                <a:highlight>
                  <a:srgbClr val="FFFFFF"/>
                </a:highlight>
                <a:latin typeface="Times New Roman"/>
                <a:ea typeface="Times New Roman"/>
                <a:cs typeface="Times New Roman"/>
                <a:sym typeface="Times New Roman"/>
              </a:rPr>
              <a:t>Слабкий зв'язок між годинами прослуховування та рівнем психоемоційного стану: Коефіцієнт кореляції між годинами прослуховування музики та рівнем психоемоційного стану є низьким (0.15), що вказує на слабкий або відсутній зв'язок між цими двома змінними.</a:t>
            </a:r>
            <a:endParaRPr sz="1200">
              <a:solidFill>
                <a:srgbClr val="0D0D0D"/>
              </a:solidFill>
              <a:highlight>
                <a:srgbClr val="FFFFFF"/>
              </a:highlight>
              <a:latin typeface="Times New Roman"/>
              <a:ea typeface="Times New Roman"/>
              <a:cs typeface="Times New Roman"/>
              <a:sym typeface="Times New Roman"/>
            </a:endParaRPr>
          </a:p>
          <a:p>
            <a:pPr marL="457200" lvl="0" indent="-304800" algn="just" rtl="0">
              <a:spcBef>
                <a:spcPts val="0"/>
              </a:spcBef>
              <a:spcAft>
                <a:spcPts val="0"/>
              </a:spcAft>
              <a:buClr>
                <a:srgbClr val="0D0D0D"/>
              </a:buClr>
              <a:buSzPts val="1200"/>
              <a:buFont typeface="Times New Roman"/>
              <a:buAutoNum type="arabicPeriod"/>
            </a:pPr>
            <a:r>
              <a:rPr lang="ru" sz="1200">
                <a:solidFill>
                  <a:srgbClr val="0D0D0D"/>
                </a:solidFill>
                <a:highlight>
                  <a:srgbClr val="FFFFFF"/>
                </a:highlight>
                <a:latin typeface="Times New Roman"/>
                <a:ea typeface="Times New Roman"/>
                <a:cs typeface="Times New Roman"/>
                <a:sym typeface="Times New Roman"/>
              </a:rPr>
              <a:t>Позитивний ефект при мінімальному прослуховуванні: Навіть при прослуховуванні до 2 годин на день спостерігається позитивний ефект, що свідчить про те, що навіть невелике прослуховування музики може покращити психоемоційний стан.</a:t>
            </a:r>
            <a:endParaRPr sz="1200">
              <a:solidFill>
                <a:srgbClr val="0D0D0D"/>
              </a:solidFill>
              <a:highlight>
                <a:srgbClr val="FFFFFF"/>
              </a:highlight>
              <a:latin typeface="Times New Roman"/>
              <a:ea typeface="Times New Roman"/>
              <a:cs typeface="Times New Roman"/>
              <a:sym typeface="Times New Roman"/>
            </a:endParaRPr>
          </a:p>
          <a:p>
            <a:pPr marL="0" lvl="0" indent="0" algn="just" rtl="0">
              <a:spcBef>
                <a:spcPts val="0"/>
              </a:spcBef>
              <a:spcAft>
                <a:spcPts val="0"/>
              </a:spcAft>
              <a:buNone/>
            </a:pPr>
            <a:endParaRPr sz="1200">
              <a:solidFill>
                <a:srgbClr val="0D0D0D"/>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a:p>
        </p:txBody>
      </p:sp>
      <p:pic>
        <p:nvPicPr>
          <p:cNvPr id="4" name="Video 3">
            <a:hlinkClick r:id="" action="ppaction://media"/>
            <a:extLst>
              <a:ext uri="{FF2B5EF4-FFF2-40B4-BE49-F238E27FC236}">
                <a16:creationId xmlns:a16="http://schemas.microsoft.com/office/drawing/2014/main" id="{A1064910-9100-C9C6-4C66-E15B172AFD2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6068"/>
    </mc:Choice>
    <mc:Fallback>
      <p:transition spd="slow" advTm="86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rgbClr val="4A86E8"/>
                </a:solidFill>
              </a:rPr>
              <a:t>Рекомендації:</a:t>
            </a:r>
            <a:endParaRPr>
              <a:solidFill>
                <a:srgbClr val="4A86E8"/>
              </a:solidFill>
            </a:endParaRPr>
          </a:p>
          <a:p>
            <a:pPr marL="0" lvl="0" indent="0" algn="l" rtl="0">
              <a:spcBef>
                <a:spcPts val="0"/>
              </a:spcBef>
              <a:spcAft>
                <a:spcPts val="0"/>
              </a:spcAft>
              <a:buNone/>
            </a:pPr>
            <a:endParaRPr/>
          </a:p>
        </p:txBody>
      </p:sp>
      <p:sp>
        <p:nvSpPr>
          <p:cNvPr id="344" name="Google Shape;344;p23"/>
          <p:cNvSpPr txBox="1">
            <a:spLocks noGrp="1"/>
          </p:cNvSpPr>
          <p:nvPr>
            <p:ph type="body" idx="1"/>
          </p:nvPr>
        </p:nvSpPr>
        <p:spPr>
          <a:xfrm>
            <a:off x="1303800" y="1360700"/>
            <a:ext cx="7030500" cy="3200100"/>
          </a:xfrm>
          <a:prstGeom prst="rect">
            <a:avLst/>
          </a:prstGeom>
        </p:spPr>
        <p:txBody>
          <a:bodyPr spcFirstLastPara="1" wrap="square" lIns="91425" tIns="91425" rIns="91425" bIns="91425" anchor="t" anchorCtr="0">
            <a:normAutofit fontScale="40000" lnSpcReduction="20000"/>
          </a:bodyPr>
          <a:lstStyle/>
          <a:p>
            <a:pPr marL="457200" lvl="0" indent="-304800" algn="just" rtl="0">
              <a:spcBef>
                <a:spcPts val="0"/>
              </a:spcBef>
              <a:spcAft>
                <a:spcPts val="0"/>
              </a:spcAft>
              <a:buClr>
                <a:srgbClr val="0D0D0D"/>
              </a:buClr>
              <a:buSzPct val="100000"/>
              <a:buFont typeface="Times New Roman"/>
              <a:buAutoNum type="arabicPeriod"/>
            </a:pPr>
            <a:r>
              <a:rPr lang="ru" sz="3000">
                <a:solidFill>
                  <a:srgbClr val="0D0D0D"/>
                </a:solidFill>
                <a:highlight>
                  <a:srgbClr val="FFFFFF"/>
                </a:highlight>
                <a:latin typeface="Times New Roman"/>
                <a:ea typeface="Times New Roman"/>
                <a:cs typeface="Times New Roman"/>
                <a:sym typeface="Times New Roman"/>
              </a:rPr>
              <a:t>Подальше вивчення: Рекомендується провести подальші дослідження, щоб краще зрозуміти, які аспекти музики можуть мати найбільший вплив на різні групи населення з різними рівнями психічного здоров'я.</a:t>
            </a:r>
            <a:endParaRPr sz="3000">
              <a:solidFill>
                <a:srgbClr val="0D0D0D"/>
              </a:solidFill>
              <a:highlight>
                <a:srgbClr val="FFFFFF"/>
              </a:highlight>
              <a:latin typeface="Times New Roman"/>
              <a:ea typeface="Times New Roman"/>
              <a:cs typeface="Times New Roman"/>
              <a:sym typeface="Times New Roman"/>
            </a:endParaRPr>
          </a:p>
          <a:p>
            <a:pPr marL="457200" lvl="0" indent="-304800" algn="just" rtl="0">
              <a:spcBef>
                <a:spcPts val="0"/>
              </a:spcBef>
              <a:spcAft>
                <a:spcPts val="0"/>
              </a:spcAft>
              <a:buClr>
                <a:srgbClr val="0D0D0D"/>
              </a:buClr>
              <a:buSzPct val="100000"/>
              <a:buFont typeface="Times New Roman"/>
              <a:buAutoNum type="arabicPeriod"/>
            </a:pPr>
            <a:r>
              <a:rPr lang="ru" sz="3000">
                <a:solidFill>
                  <a:srgbClr val="0D0D0D"/>
                </a:solidFill>
                <a:highlight>
                  <a:srgbClr val="FFFFFF"/>
                </a:highlight>
                <a:latin typeface="Times New Roman"/>
                <a:ea typeface="Times New Roman"/>
                <a:cs typeface="Times New Roman"/>
                <a:sym typeface="Times New Roman"/>
              </a:rPr>
              <a:t>Індивідуальний підхід: Оскільки різні люди мають різні вподобання щодо музичних жанрів та різний психоемоційний стан, рекомендується розробляти індивідуальні рекомендації щодо прослуховування музики, враховуючи уподобання та особливості кожної людини.</a:t>
            </a:r>
            <a:endParaRPr sz="3000">
              <a:solidFill>
                <a:srgbClr val="0D0D0D"/>
              </a:solidFill>
              <a:highlight>
                <a:srgbClr val="FFFFFF"/>
              </a:highlight>
              <a:latin typeface="Times New Roman"/>
              <a:ea typeface="Times New Roman"/>
              <a:cs typeface="Times New Roman"/>
              <a:sym typeface="Times New Roman"/>
            </a:endParaRPr>
          </a:p>
          <a:p>
            <a:pPr marL="457200" lvl="0" indent="-304800" algn="just" rtl="0">
              <a:spcBef>
                <a:spcPts val="0"/>
              </a:spcBef>
              <a:spcAft>
                <a:spcPts val="0"/>
              </a:spcAft>
              <a:buClr>
                <a:srgbClr val="0D0D0D"/>
              </a:buClr>
              <a:buSzPct val="100000"/>
              <a:buFont typeface="Times New Roman"/>
              <a:buAutoNum type="arabicPeriod"/>
            </a:pPr>
            <a:r>
              <a:rPr lang="ru" sz="3000">
                <a:solidFill>
                  <a:srgbClr val="0D0D0D"/>
                </a:solidFill>
                <a:highlight>
                  <a:srgbClr val="FFFFFF"/>
                </a:highlight>
                <a:latin typeface="Times New Roman"/>
                <a:ea typeface="Times New Roman"/>
                <a:cs typeface="Times New Roman"/>
                <a:sym typeface="Times New Roman"/>
              </a:rPr>
              <a:t>Музична терапія: Враховуючи позитивний вплив музики, рекомендується розглянути можливість використання музичної терапії як доповнення до інших методів лікування психічних розладів, особливо для тих, хто відчуває помірний рівень розладів.</a:t>
            </a:r>
            <a:endParaRPr sz="3000">
              <a:solidFill>
                <a:srgbClr val="0D0D0D"/>
              </a:solidFill>
              <a:highlight>
                <a:srgbClr val="FFFFFF"/>
              </a:highlight>
              <a:latin typeface="Times New Roman"/>
              <a:ea typeface="Times New Roman"/>
              <a:cs typeface="Times New Roman"/>
              <a:sym typeface="Times New Roman"/>
            </a:endParaRPr>
          </a:p>
          <a:p>
            <a:pPr marL="457200" lvl="0" indent="-304800" algn="just" rtl="0">
              <a:spcBef>
                <a:spcPts val="0"/>
              </a:spcBef>
              <a:spcAft>
                <a:spcPts val="0"/>
              </a:spcAft>
              <a:buClr>
                <a:srgbClr val="0D0D0D"/>
              </a:buClr>
              <a:buSzPct val="100000"/>
              <a:buFont typeface="Times New Roman"/>
              <a:buAutoNum type="arabicPeriod"/>
            </a:pPr>
            <a:r>
              <a:rPr lang="ru" sz="3000">
                <a:solidFill>
                  <a:srgbClr val="0D0D0D"/>
                </a:solidFill>
                <a:highlight>
                  <a:srgbClr val="FFFFFF"/>
                </a:highlight>
                <a:latin typeface="Times New Roman"/>
                <a:ea typeface="Times New Roman"/>
                <a:cs typeface="Times New Roman"/>
                <a:sym typeface="Times New Roman"/>
              </a:rPr>
              <a:t>Збалансоване прослуховування: Враховуючи низький коефіцієнт кореляції між годинами прослуховування та психоемоційним станом, рекомендується збалансувати прослуховування музики та не збільшувати його безконтрольно.</a:t>
            </a:r>
            <a:endParaRPr sz="3000">
              <a:solidFill>
                <a:srgbClr val="0D0D0D"/>
              </a:solidFill>
              <a:highlight>
                <a:srgbClr val="FFFFFF"/>
              </a:highlight>
              <a:latin typeface="Times New Roman"/>
              <a:ea typeface="Times New Roman"/>
              <a:cs typeface="Times New Roman"/>
              <a:sym typeface="Times New Roman"/>
            </a:endParaRPr>
          </a:p>
          <a:p>
            <a:pPr marL="457200" lvl="0" indent="-304800" algn="just" rtl="0">
              <a:spcBef>
                <a:spcPts val="0"/>
              </a:spcBef>
              <a:spcAft>
                <a:spcPts val="0"/>
              </a:spcAft>
              <a:buClr>
                <a:srgbClr val="0D0D0D"/>
              </a:buClr>
              <a:buSzPct val="100000"/>
              <a:buFont typeface="Times New Roman"/>
              <a:buAutoNum type="arabicPeriod"/>
            </a:pPr>
            <a:r>
              <a:rPr lang="ru" sz="3000">
                <a:solidFill>
                  <a:srgbClr val="0D0D0D"/>
                </a:solidFill>
                <a:highlight>
                  <a:srgbClr val="FFFFFF"/>
                </a:highlight>
                <a:latin typeface="Times New Roman"/>
                <a:ea typeface="Times New Roman"/>
                <a:cs typeface="Times New Roman"/>
                <a:sym typeface="Times New Roman"/>
              </a:rPr>
              <a:t>Дослідження для підтримки специфічних груп: Зосередити додаткові дослідження на підтримці тих людей, які відчувають негативний вплив музики, для розробки спеціалізованих рекомендацій та підтримки. Можливо варто спробувати комбіновану терапію - медикаментозну та музичну.</a:t>
            </a:r>
            <a:endParaRPr sz="3000">
              <a:solidFill>
                <a:srgbClr val="0D0D0D"/>
              </a:solidFill>
              <a:highlight>
                <a:srgbClr val="FFFFFF"/>
              </a:highlight>
              <a:latin typeface="Times New Roman"/>
              <a:ea typeface="Times New Roman"/>
              <a:cs typeface="Times New Roman"/>
              <a:sym typeface="Times New Roman"/>
            </a:endParaRPr>
          </a:p>
          <a:p>
            <a:pPr marL="0" lvl="0" indent="0" algn="just" rtl="0">
              <a:lnSpc>
                <a:spcPct val="95000"/>
              </a:lnSpc>
              <a:spcBef>
                <a:spcPts val="0"/>
              </a:spcBef>
              <a:spcAft>
                <a:spcPts val="0"/>
              </a:spcAft>
              <a:buNone/>
            </a:pPr>
            <a:endParaRPr sz="1152" i="1">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4" name="Video 3">
            <a:hlinkClick r:id="" action="ppaction://media"/>
            <a:extLst>
              <a:ext uri="{FF2B5EF4-FFF2-40B4-BE49-F238E27FC236}">
                <a16:creationId xmlns:a16="http://schemas.microsoft.com/office/drawing/2014/main" id="{88AE4E44-73E8-188B-7AB9-44AAB4C195F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9156"/>
    </mc:Choice>
    <mc:Fallback>
      <p:transition spd="slow" advTm="79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rgbClr val="3D85C6"/>
                </a:solidFill>
              </a:rPr>
              <a:t>Мета проекту:</a:t>
            </a:r>
            <a:endParaRPr>
              <a:solidFill>
                <a:srgbClr val="3D85C6"/>
              </a:solidFill>
            </a:endParaRPr>
          </a:p>
        </p:txBody>
      </p:sp>
      <p:sp>
        <p:nvSpPr>
          <p:cNvPr id="284" name="Google Shape;284;p14"/>
          <p:cNvSpPr txBox="1">
            <a:spLocks noGrp="1"/>
          </p:cNvSpPr>
          <p:nvPr>
            <p:ph type="body" idx="1"/>
          </p:nvPr>
        </p:nvSpPr>
        <p:spPr>
          <a:xfrm>
            <a:off x="1140625" y="1597875"/>
            <a:ext cx="7030500" cy="25416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rgbClr val="0D0D0D"/>
              </a:buClr>
              <a:buSzPts val="1400"/>
              <a:buFont typeface="Roboto"/>
              <a:buChar char="➢"/>
            </a:pPr>
            <a:r>
              <a:rPr lang="ru" sz="1400" b="1" i="1">
                <a:solidFill>
                  <a:srgbClr val="0D0D0D"/>
                </a:solidFill>
                <a:highlight>
                  <a:srgbClr val="FFFFFF"/>
                </a:highlight>
                <a:latin typeface="Roboto"/>
                <a:ea typeface="Roboto"/>
                <a:cs typeface="Roboto"/>
                <a:sym typeface="Roboto"/>
              </a:rPr>
              <a:t>Метою цього проекту</a:t>
            </a:r>
            <a:r>
              <a:rPr lang="ru" sz="1400">
                <a:solidFill>
                  <a:srgbClr val="0D0D0D"/>
                </a:solidFill>
                <a:highlight>
                  <a:srgbClr val="FFFFFF"/>
                </a:highlight>
                <a:latin typeface="Roboto"/>
                <a:ea typeface="Roboto"/>
                <a:cs typeface="Roboto"/>
                <a:sym typeface="Roboto"/>
              </a:rPr>
              <a:t> є вивчення кореляції між прослуховуванням музики та психічним здоров'ям серед певної групи населення. Це дослідження покликане виявити можливий статистично значимий взаємозв'язок між цими двома факторами та зрозуміти, як прослуховування музики може впливати на психічне здоров'я.</a:t>
            </a:r>
            <a:endParaRPr sz="1400">
              <a:solidFill>
                <a:srgbClr val="0D0D0D"/>
              </a:solidFill>
              <a:highlight>
                <a:srgbClr val="FFFFFF"/>
              </a:highlight>
              <a:latin typeface="Roboto"/>
              <a:ea typeface="Roboto"/>
              <a:cs typeface="Roboto"/>
              <a:sym typeface="Roboto"/>
            </a:endParaRPr>
          </a:p>
          <a:p>
            <a:pPr marL="457200" lvl="0" indent="-317500" algn="just" rtl="0">
              <a:spcBef>
                <a:spcPts val="0"/>
              </a:spcBef>
              <a:spcAft>
                <a:spcPts val="0"/>
              </a:spcAft>
              <a:buClr>
                <a:srgbClr val="0D0D0D"/>
              </a:buClr>
              <a:buSzPts val="1400"/>
              <a:buFont typeface="Roboto"/>
              <a:buChar char="➢"/>
            </a:pPr>
            <a:r>
              <a:rPr lang="ru" sz="1400">
                <a:solidFill>
                  <a:srgbClr val="0D0D0D"/>
                </a:solidFill>
                <a:highlight>
                  <a:srgbClr val="FFFFFF"/>
                </a:highlight>
                <a:latin typeface="Roboto"/>
                <a:ea typeface="Roboto"/>
                <a:cs typeface="Roboto"/>
                <a:sym typeface="Roboto"/>
              </a:rPr>
              <a:t>Отримані </a:t>
            </a:r>
            <a:r>
              <a:rPr lang="ru" sz="1400" b="1" i="1">
                <a:solidFill>
                  <a:srgbClr val="0D0D0D"/>
                </a:solidFill>
                <a:highlight>
                  <a:srgbClr val="FFFFFF"/>
                </a:highlight>
                <a:latin typeface="Roboto"/>
                <a:ea typeface="Roboto"/>
                <a:cs typeface="Roboto"/>
                <a:sym typeface="Roboto"/>
              </a:rPr>
              <a:t>результати</a:t>
            </a:r>
            <a:r>
              <a:rPr lang="ru" sz="1400">
                <a:solidFill>
                  <a:srgbClr val="0D0D0D"/>
                </a:solidFill>
                <a:highlight>
                  <a:srgbClr val="FFFFFF"/>
                </a:highlight>
                <a:latin typeface="Roboto"/>
                <a:ea typeface="Roboto"/>
                <a:cs typeface="Roboto"/>
                <a:sym typeface="Roboto"/>
              </a:rPr>
              <a:t> можуть сприяти розробці нових ефективних методів психотерапії чи підтримки психічного здоров'я через музичні впливи та забезпечити глибше розуміння впливу музики на загальний добробут людини.</a:t>
            </a:r>
            <a:endParaRPr sz="1400">
              <a:solidFill>
                <a:srgbClr val="000000"/>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pic>
        <p:nvPicPr>
          <p:cNvPr id="7" name="Video 6">
            <a:hlinkClick r:id="" action="ppaction://media"/>
            <a:extLst>
              <a:ext uri="{FF2B5EF4-FFF2-40B4-BE49-F238E27FC236}">
                <a16:creationId xmlns:a16="http://schemas.microsoft.com/office/drawing/2014/main" id="{FE1DC299-976B-5445-DB72-00D1F34B5F7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2995"/>
    </mc:Choice>
    <mc:Fallback>
      <p:transition spd="slow" advTm="32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rgbClr val="4A86E8"/>
                </a:solidFill>
              </a:rPr>
              <a:t>Вибір технологій для дослідження:</a:t>
            </a:r>
            <a:endParaRPr>
              <a:solidFill>
                <a:srgbClr val="4A86E8"/>
              </a:solidFill>
            </a:endParaRPr>
          </a:p>
        </p:txBody>
      </p:sp>
      <p:sp>
        <p:nvSpPr>
          <p:cNvPr id="290" name="Google Shape;290;p15"/>
          <p:cNvSpPr txBox="1">
            <a:spLocks noGrp="1"/>
          </p:cNvSpPr>
          <p:nvPr>
            <p:ph type="body" idx="1"/>
          </p:nvPr>
        </p:nvSpPr>
        <p:spPr>
          <a:xfrm>
            <a:off x="1171700" y="1895800"/>
            <a:ext cx="7030500" cy="1911300"/>
          </a:xfrm>
          <a:prstGeom prst="rect">
            <a:avLst/>
          </a:prstGeom>
        </p:spPr>
        <p:txBody>
          <a:bodyPr spcFirstLastPara="1" wrap="square" lIns="91425" tIns="91425" rIns="91425" bIns="91425" anchor="t" anchorCtr="0">
            <a:normAutofit fontScale="92500" lnSpcReduction="10000"/>
          </a:bodyPr>
          <a:lstStyle/>
          <a:p>
            <a:pPr marL="914400" lvl="1" indent="-349769" algn="just" rtl="0">
              <a:spcBef>
                <a:spcPts val="0"/>
              </a:spcBef>
              <a:spcAft>
                <a:spcPts val="0"/>
              </a:spcAft>
              <a:buClr>
                <a:srgbClr val="000000"/>
              </a:buClr>
              <a:buSzPct val="100000"/>
              <a:buFont typeface="Times New Roman"/>
              <a:buChar char="➢"/>
            </a:pPr>
            <a:r>
              <a:rPr lang="ru" sz="2062" b="1" i="1">
                <a:solidFill>
                  <a:srgbClr val="000000"/>
                </a:solidFill>
                <a:latin typeface="Times New Roman"/>
                <a:ea typeface="Times New Roman"/>
                <a:cs typeface="Times New Roman"/>
                <a:sym typeface="Times New Roman"/>
              </a:rPr>
              <a:t>Python</a:t>
            </a:r>
            <a:r>
              <a:rPr lang="ru" sz="2062">
                <a:solidFill>
                  <a:srgbClr val="000000"/>
                </a:solidFill>
                <a:latin typeface="Times New Roman"/>
                <a:ea typeface="Times New Roman"/>
                <a:cs typeface="Times New Roman"/>
                <a:sym typeface="Times New Roman"/>
              </a:rPr>
              <a:t> та бібліотеки pandas  та matplotlib для обробки даних, візуалізацій та статистичних розрахунків.</a:t>
            </a:r>
            <a:endParaRPr sz="2062">
              <a:solidFill>
                <a:srgbClr val="000000"/>
              </a:solidFill>
              <a:latin typeface="Times New Roman"/>
              <a:ea typeface="Times New Roman"/>
              <a:cs typeface="Times New Roman"/>
              <a:sym typeface="Times New Roman"/>
            </a:endParaRPr>
          </a:p>
          <a:p>
            <a:pPr marL="914400" lvl="1" indent="-349769" algn="just" rtl="0">
              <a:spcBef>
                <a:spcPts val="0"/>
              </a:spcBef>
              <a:spcAft>
                <a:spcPts val="0"/>
              </a:spcAft>
              <a:buSzPct val="100000"/>
              <a:buFont typeface="Times New Roman"/>
              <a:buChar char="➢"/>
            </a:pPr>
            <a:r>
              <a:rPr lang="ru" sz="2062" b="1" i="1">
                <a:solidFill>
                  <a:srgbClr val="0D0D0D"/>
                </a:solidFill>
                <a:highlight>
                  <a:srgbClr val="FFFFFF"/>
                </a:highlight>
                <a:latin typeface="Times New Roman"/>
                <a:ea typeface="Times New Roman"/>
                <a:cs typeface="Times New Roman"/>
                <a:sym typeface="Times New Roman"/>
              </a:rPr>
              <a:t>Tableau</a:t>
            </a:r>
            <a:r>
              <a:rPr lang="ru" sz="2062">
                <a:solidFill>
                  <a:srgbClr val="000000"/>
                </a:solidFill>
                <a:latin typeface="Times New Roman"/>
                <a:ea typeface="Times New Roman"/>
                <a:cs typeface="Times New Roman"/>
                <a:sym typeface="Times New Roman"/>
              </a:rPr>
              <a:t> для створення дашборду та візуалізації.</a:t>
            </a:r>
            <a:endParaRPr sz="2062">
              <a:solidFill>
                <a:srgbClr val="000000"/>
              </a:solidFill>
              <a:latin typeface="Times New Roman"/>
              <a:ea typeface="Times New Roman"/>
              <a:cs typeface="Times New Roman"/>
              <a:sym typeface="Times New Roman"/>
            </a:endParaRPr>
          </a:p>
          <a:p>
            <a:pPr marL="914400" lvl="1" indent="-349769" algn="just" rtl="0">
              <a:spcBef>
                <a:spcPts val="0"/>
              </a:spcBef>
              <a:spcAft>
                <a:spcPts val="0"/>
              </a:spcAft>
              <a:buClr>
                <a:srgbClr val="000000"/>
              </a:buClr>
              <a:buSzPct val="100000"/>
              <a:buFont typeface="Times New Roman"/>
              <a:buChar char="➢"/>
            </a:pPr>
            <a:r>
              <a:rPr lang="ru" sz="2062" b="1" i="1">
                <a:solidFill>
                  <a:srgbClr val="000000"/>
                </a:solidFill>
                <a:latin typeface="Times New Roman"/>
                <a:ea typeface="Times New Roman"/>
                <a:cs typeface="Times New Roman"/>
                <a:sym typeface="Times New Roman"/>
              </a:rPr>
              <a:t>Excel</a:t>
            </a:r>
            <a:r>
              <a:rPr lang="ru" sz="2062">
                <a:solidFill>
                  <a:srgbClr val="000000"/>
                </a:solidFill>
                <a:latin typeface="Times New Roman"/>
                <a:ea typeface="Times New Roman"/>
                <a:cs typeface="Times New Roman"/>
                <a:sym typeface="Times New Roman"/>
              </a:rPr>
              <a:t> - для проведення статистичних розрахунків, сегментації та первинної обробки даних.</a:t>
            </a:r>
            <a:endParaRPr sz="2062">
              <a:solidFill>
                <a:srgbClr val="000000"/>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pic>
        <p:nvPicPr>
          <p:cNvPr id="5" name="Video 4">
            <a:hlinkClick r:id="" action="ppaction://media"/>
            <a:extLst>
              <a:ext uri="{FF2B5EF4-FFF2-40B4-BE49-F238E27FC236}">
                <a16:creationId xmlns:a16="http://schemas.microsoft.com/office/drawing/2014/main" id="{5DC27DA9-B41E-817B-46EC-1F2C3AF27D7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479"/>
    </mc:Choice>
    <mc:Fallback>
      <p:transition spd="slow" advTm="21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rgbClr val="4A86E8"/>
                </a:solidFill>
              </a:rPr>
              <a:t>Вплив музики на психо-емоційний стан:</a:t>
            </a:r>
            <a:endParaRPr>
              <a:solidFill>
                <a:srgbClr val="4A86E8"/>
              </a:solidFill>
            </a:endParaRPr>
          </a:p>
        </p:txBody>
      </p:sp>
      <p:sp>
        <p:nvSpPr>
          <p:cNvPr id="296" name="Google Shape;296;p16"/>
          <p:cNvSpPr txBox="1">
            <a:spLocks noGrp="1"/>
          </p:cNvSpPr>
          <p:nvPr>
            <p:ph type="body" idx="1"/>
          </p:nvPr>
        </p:nvSpPr>
        <p:spPr>
          <a:xfrm>
            <a:off x="1303800" y="1968174"/>
            <a:ext cx="4686600" cy="2343900"/>
          </a:xfrm>
          <a:prstGeom prst="rect">
            <a:avLst/>
          </a:prstGeom>
        </p:spPr>
        <p:txBody>
          <a:bodyPr spcFirstLastPara="1" wrap="square" lIns="91425" tIns="91425" rIns="91425" bIns="91425" anchor="t" anchorCtr="0">
            <a:noAutofit/>
          </a:bodyPr>
          <a:lstStyle/>
          <a:p>
            <a:pPr marL="457200" lvl="0" indent="-325485" algn="just" rtl="0">
              <a:lnSpc>
                <a:spcPct val="95000"/>
              </a:lnSpc>
              <a:spcBef>
                <a:spcPts val="0"/>
              </a:spcBef>
              <a:spcAft>
                <a:spcPts val="0"/>
              </a:spcAft>
              <a:buClr>
                <a:srgbClr val="000000"/>
              </a:buClr>
              <a:buSzPts val="1526"/>
              <a:buFont typeface="Arial"/>
              <a:buChar char="❖"/>
            </a:pPr>
            <a:r>
              <a:rPr lang="ru" sz="1525">
                <a:solidFill>
                  <a:srgbClr val="000000"/>
                </a:solidFill>
                <a:latin typeface="Arial"/>
                <a:ea typeface="Arial"/>
                <a:cs typeface="Arial"/>
                <a:sym typeface="Arial"/>
              </a:rPr>
              <a:t>Провівши опитування і побудувавши візуалізацію, яка </a:t>
            </a:r>
            <a:r>
              <a:rPr lang="ru" sz="1525" b="1" i="1">
                <a:solidFill>
                  <a:srgbClr val="000000"/>
                </a:solidFill>
                <a:latin typeface="Arial"/>
                <a:ea typeface="Arial"/>
                <a:cs typeface="Arial"/>
                <a:sym typeface="Arial"/>
              </a:rPr>
              <a:t>оцінює вплив музики на стан людини</a:t>
            </a:r>
            <a:r>
              <a:rPr lang="ru" sz="1525">
                <a:solidFill>
                  <a:srgbClr val="000000"/>
                </a:solidFill>
                <a:latin typeface="Arial"/>
                <a:ea typeface="Arial"/>
                <a:cs typeface="Arial"/>
                <a:sym typeface="Arial"/>
              </a:rPr>
              <a:t>, можна побачити, що більшість людей із вибірки - 542 особи із 728 чоловік відчувають позитивний ефект.</a:t>
            </a:r>
            <a:endParaRPr sz="1525">
              <a:solidFill>
                <a:srgbClr val="000000"/>
              </a:solidFill>
              <a:latin typeface="Arial"/>
              <a:ea typeface="Arial"/>
              <a:cs typeface="Arial"/>
              <a:sym typeface="Arial"/>
            </a:endParaRPr>
          </a:p>
          <a:p>
            <a:pPr marL="457200" lvl="0" indent="-325485" algn="just" rtl="0">
              <a:lnSpc>
                <a:spcPct val="95000"/>
              </a:lnSpc>
              <a:spcBef>
                <a:spcPts val="0"/>
              </a:spcBef>
              <a:spcAft>
                <a:spcPts val="0"/>
              </a:spcAft>
              <a:buClr>
                <a:srgbClr val="000000"/>
              </a:buClr>
              <a:buSzPts val="1526"/>
              <a:buFont typeface="Arial"/>
              <a:buChar char="❖"/>
            </a:pPr>
            <a:r>
              <a:rPr lang="ru" sz="1525">
                <a:solidFill>
                  <a:srgbClr val="000000"/>
                </a:solidFill>
                <a:latin typeface="Arial"/>
                <a:ea typeface="Arial"/>
                <a:cs typeface="Arial"/>
                <a:sym typeface="Arial"/>
              </a:rPr>
              <a:t>Тільки 17 чоловік із вибірки, відчувають погіршення свого стану.</a:t>
            </a:r>
            <a:endParaRPr sz="1525">
              <a:solidFill>
                <a:srgbClr val="000000"/>
              </a:solidFill>
              <a:latin typeface="Arial"/>
              <a:ea typeface="Arial"/>
              <a:cs typeface="Arial"/>
              <a:sym typeface="Arial"/>
            </a:endParaRPr>
          </a:p>
          <a:p>
            <a:pPr marL="0" lvl="0" indent="0" algn="l" rtl="0">
              <a:lnSpc>
                <a:spcPct val="95000"/>
              </a:lnSpc>
              <a:spcBef>
                <a:spcPts val="0"/>
              </a:spcBef>
              <a:spcAft>
                <a:spcPts val="1200"/>
              </a:spcAft>
              <a:buNone/>
            </a:pPr>
            <a:endParaRPr sz="1400"/>
          </a:p>
        </p:txBody>
      </p:sp>
      <p:pic>
        <p:nvPicPr>
          <p:cNvPr id="297" name="Google Shape;297;p16"/>
          <p:cNvPicPr preferRelativeResize="0"/>
          <p:nvPr/>
        </p:nvPicPr>
        <p:blipFill>
          <a:blip r:embed="rId5">
            <a:alphaModFix/>
          </a:blip>
          <a:stretch>
            <a:fillRect/>
          </a:stretch>
        </p:blipFill>
        <p:spPr>
          <a:xfrm>
            <a:off x="6750025" y="1912302"/>
            <a:ext cx="1771500" cy="1545175"/>
          </a:xfrm>
          <a:prstGeom prst="rect">
            <a:avLst/>
          </a:prstGeom>
          <a:noFill/>
          <a:ln>
            <a:noFill/>
          </a:ln>
        </p:spPr>
      </p:pic>
      <p:pic>
        <p:nvPicPr>
          <p:cNvPr id="4" name="Video 3">
            <a:hlinkClick r:id="" action="ppaction://media"/>
            <a:extLst>
              <a:ext uri="{FF2B5EF4-FFF2-40B4-BE49-F238E27FC236}">
                <a16:creationId xmlns:a16="http://schemas.microsoft.com/office/drawing/2014/main" id="{7EE644A3-0EB2-6483-63BF-B30E26F9B6F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712"/>
    </mc:Choice>
    <mc:Fallback>
      <p:transition spd="slow" advTm="28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1303800" y="598575"/>
            <a:ext cx="7030500" cy="7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91"/>
              <a:buNone/>
            </a:pPr>
            <a:r>
              <a:rPr lang="ru" sz="2208">
                <a:solidFill>
                  <a:srgbClr val="4A86E8"/>
                </a:solidFill>
              </a:rPr>
              <a:t>Сегментація на основі кількості годин прослуховування</a:t>
            </a:r>
            <a:endParaRPr sz="2208">
              <a:solidFill>
                <a:srgbClr val="4A86E8"/>
              </a:solidFill>
            </a:endParaRPr>
          </a:p>
        </p:txBody>
      </p:sp>
      <p:sp>
        <p:nvSpPr>
          <p:cNvPr id="303" name="Google Shape;303;p17"/>
          <p:cNvSpPr txBox="1">
            <a:spLocks noGrp="1"/>
          </p:cNvSpPr>
          <p:nvPr>
            <p:ph type="body" idx="1"/>
          </p:nvPr>
        </p:nvSpPr>
        <p:spPr>
          <a:xfrm>
            <a:off x="637100" y="3535175"/>
            <a:ext cx="7995000" cy="948000"/>
          </a:xfrm>
          <a:prstGeom prst="rect">
            <a:avLst/>
          </a:prstGeom>
        </p:spPr>
        <p:txBody>
          <a:bodyPr spcFirstLastPara="1" wrap="square" lIns="91425" tIns="91425" rIns="91425" bIns="91425" anchor="t" anchorCtr="0">
            <a:normAutofit lnSpcReduction="20000"/>
          </a:bodyPr>
          <a:lstStyle/>
          <a:p>
            <a:pPr marL="0" lvl="0" indent="457200" algn="just" rtl="0">
              <a:spcBef>
                <a:spcPts val="0"/>
              </a:spcBef>
              <a:spcAft>
                <a:spcPts val="0"/>
              </a:spcAft>
              <a:buNone/>
            </a:pPr>
            <a:r>
              <a:rPr lang="ru">
                <a:solidFill>
                  <a:srgbClr val="000000"/>
                </a:solidFill>
                <a:latin typeface="Arial"/>
                <a:ea typeface="Arial"/>
                <a:cs typeface="Arial"/>
                <a:sym typeface="Arial"/>
              </a:rPr>
              <a:t>Провівши сегментацію на основі кількості годин музики, що прослуховується в день, можна побачити на візуалізації, що навіть при прослуховуванні до 2 годин на день у людей відчувається уже позитивний ефект. </a:t>
            </a:r>
            <a:endParaRPr>
              <a:solidFill>
                <a:srgbClr val="000000"/>
              </a:solidFill>
              <a:latin typeface="Arial"/>
              <a:ea typeface="Arial"/>
              <a:cs typeface="Arial"/>
              <a:sym typeface="Arial"/>
            </a:endParaRPr>
          </a:p>
          <a:p>
            <a:pPr marL="0" lvl="0" indent="0" algn="l" rtl="0">
              <a:spcBef>
                <a:spcPts val="0"/>
              </a:spcBef>
              <a:spcAft>
                <a:spcPts val="1200"/>
              </a:spcAft>
              <a:buNone/>
            </a:pPr>
            <a:endParaRPr/>
          </a:p>
        </p:txBody>
      </p:sp>
      <p:pic>
        <p:nvPicPr>
          <p:cNvPr id="304" name="Google Shape;304;p17"/>
          <p:cNvPicPr preferRelativeResize="0"/>
          <p:nvPr/>
        </p:nvPicPr>
        <p:blipFill rotWithShape="1">
          <a:blip r:embed="rId5">
            <a:alphaModFix/>
          </a:blip>
          <a:srcRect l="20561" t="27174" r="51144" b="56283"/>
          <a:stretch/>
        </p:blipFill>
        <p:spPr>
          <a:xfrm>
            <a:off x="2098325" y="1794800"/>
            <a:ext cx="4827350" cy="1367450"/>
          </a:xfrm>
          <a:prstGeom prst="rect">
            <a:avLst/>
          </a:prstGeom>
          <a:noFill/>
          <a:ln>
            <a:noFill/>
          </a:ln>
        </p:spPr>
      </p:pic>
      <p:pic>
        <p:nvPicPr>
          <p:cNvPr id="4" name="Video 3">
            <a:hlinkClick r:id="" action="ppaction://media"/>
            <a:extLst>
              <a:ext uri="{FF2B5EF4-FFF2-40B4-BE49-F238E27FC236}">
                <a16:creationId xmlns:a16="http://schemas.microsoft.com/office/drawing/2014/main" id="{A7F5D801-5A09-C79C-6948-1D4405DBB8E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619"/>
    </mc:Choice>
    <mc:Fallback>
      <p:transition spd="slow" advTm="17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8"/>
          <p:cNvSpPr txBox="1">
            <a:spLocks noGrp="1"/>
          </p:cNvSpPr>
          <p:nvPr>
            <p:ph type="title"/>
          </p:nvPr>
        </p:nvSpPr>
        <p:spPr>
          <a:xfrm>
            <a:off x="1249425" y="598575"/>
            <a:ext cx="7030500" cy="497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990"/>
              <a:buNone/>
            </a:pPr>
            <a:r>
              <a:rPr lang="ru" sz="2280" i="1">
                <a:solidFill>
                  <a:srgbClr val="4A86E8"/>
                </a:solidFill>
                <a:latin typeface="Times New Roman"/>
                <a:ea typeface="Times New Roman"/>
                <a:cs typeface="Times New Roman"/>
                <a:sym typeface="Times New Roman"/>
              </a:rPr>
              <a:t>Кореляційний аналіз</a:t>
            </a:r>
            <a:endParaRPr sz="3630">
              <a:solidFill>
                <a:srgbClr val="4A86E8"/>
              </a:solidFill>
            </a:endParaRPr>
          </a:p>
        </p:txBody>
      </p:sp>
      <p:sp>
        <p:nvSpPr>
          <p:cNvPr id="310" name="Google Shape;310;p18"/>
          <p:cNvSpPr txBox="1">
            <a:spLocks noGrp="1"/>
          </p:cNvSpPr>
          <p:nvPr>
            <p:ph type="body" idx="1"/>
          </p:nvPr>
        </p:nvSpPr>
        <p:spPr>
          <a:xfrm>
            <a:off x="234450" y="1864225"/>
            <a:ext cx="2901000" cy="2310600"/>
          </a:xfrm>
          <a:prstGeom prst="rect">
            <a:avLst/>
          </a:prstGeom>
        </p:spPr>
        <p:txBody>
          <a:bodyPr spcFirstLastPara="1" wrap="square" lIns="91425" tIns="91425" rIns="91425" bIns="91425" anchor="t" anchorCtr="0">
            <a:noAutofit/>
          </a:bodyPr>
          <a:lstStyle/>
          <a:p>
            <a:pPr marL="0" lvl="0" indent="457200" algn="just" rtl="0">
              <a:lnSpc>
                <a:spcPct val="95000"/>
              </a:lnSpc>
              <a:spcBef>
                <a:spcPts val="0"/>
              </a:spcBef>
              <a:spcAft>
                <a:spcPts val="0"/>
              </a:spcAft>
              <a:buNone/>
            </a:pPr>
            <a:r>
              <a:rPr lang="ru" sz="1400">
                <a:solidFill>
                  <a:srgbClr val="0D0D0D"/>
                </a:solidFill>
                <a:highlight>
                  <a:srgbClr val="FFFFFF"/>
                </a:highlight>
                <a:latin typeface="Times New Roman"/>
                <a:ea typeface="Times New Roman"/>
                <a:cs typeface="Times New Roman"/>
                <a:sym typeface="Times New Roman"/>
              </a:rPr>
              <a:t>Отриманий коефіцієнт кореляції  між змінними "Години прослуховування в день" та "Загальний рівень психоемоційного стану" дорівнює приблизно </a:t>
            </a:r>
            <a:r>
              <a:rPr lang="ru" sz="1400" b="1" i="1">
                <a:solidFill>
                  <a:srgbClr val="0D0D0D"/>
                </a:solidFill>
                <a:highlight>
                  <a:srgbClr val="FFFFFF"/>
                </a:highlight>
                <a:latin typeface="Times New Roman"/>
                <a:ea typeface="Times New Roman"/>
                <a:cs typeface="Times New Roman"/>
                <a:sym typeface="Times New Roman"/>
              </a:rPr>
              <a:t>0.1509</a:t>
            </a:r>
            <a:r>
              <a:rPr lang="ru" sz="1400">
                <a:solidFill>
                  <a:srgbClr val="0D0D0D"/>
                </a:solidFill>
                <a:highlight>
                  <a:srgbClr val="FFFFFF"/>
                </a:highlight>
                <a:latin typeface="Times New Roman"/>
                <a:ea typeface="Times New Roman"/>
                <a:cs typeface="Times New Roman"/>
                <a:sym typeface="Times New Roman"/>
              </a:rPr>
              <a:t>. Це значення не дуже велике, що вказує на досить слабкий або можливо відсутній зв'язок між цими двома змінними у нашому наборі даних.</a:t>
            </a:r>
            <a:endParaRPr sz="1400"/>
          </a:p>
        </p:txBody>
      </p:sp>
      <p:pic>
        <p:nvPicPr>
          <p:cNvPr id="311" name="Google Shape;311;p18"/>
          <p:cNvPicPr preferRelativeResize="0"/>
          <p:nvPr/>
        </p:nvPicPr>
        <p:blipFill>
          <a:blip r:embed="rId5">
            <a:alphaModFix/>
          </a:blip>
          <a:stretch>
            <a:fillRect/>
          </a:stretch>
        </p:blipFill>
        <p:spPr>
          <a:xfrm>
            <a:off x="3135450" y="1537213"/>
            <a:ext cx="5734050" cy="3095625"/>
          </a:xfrm>
          <a:prstGeom prst="rect">
            <a:avLst/>
          </a:prstGeom>
          <a:noFill/>
          <a:ln>
            <a:noFill/>
          </a:ln>
        </p:spPr>
      </p:pic>
      <p:pic>
        <p:nvPicPr>
          <p:cNvPr id="4" name="Video 3">
            <a:hlinkClick r:id="" action="ppaction://media"/>
            <a:extLst>
              <a:ext uri="{FF2B5EF4-FFF2-40B4-BE49-F238E27FC236}">
                <a16:creationId xmlns:a16="http://schemas.microsoft.com/office/drawing/2014/main" id="{F78A8C3C-136E-266B-3144-F458989E337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7275"/>
    </mc:Choice>
    <mc:Fallback>
      <p:transition spd="slow" advTm="27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9"/>
          <p:cNvSpPr txBox="1">
            <a:spLocks noGrp="1"/>
          </p:cNvSpPr>
          <p:nvPr>
            <p:ph type="title"/>
          </p:nvPr>
        </p:nvSpPr>
        <p:spPr>
          <a:xfrm>
            <a:off x="1303800" y="598575"/>
            <a:ext cx="7030500" cy="729900"/>
          </a:xfrm>
          <a:prstGeom prst="rect">
            <a:avLst/>
          </a:prstGeom>
        </p:spPr>
        <p:txBody>
          <a:bodyPr spcFirstLastPara="1" wrap="square" lIns="91425" tIns="91425" rIns="91425" bIns="91425" anchor="t" anchorCtr="0">
            <a:normAutofit/>
          </a:bodyPr>
          <a:lstStyle/>
          <a:p>
            <a:pPr marL="0" lvl="0" indent="457200" algn="ctr" rtl="0">
              <a:lnSpc>
                <a:spcPct val="115000"/>
              </a:lnSpc>
              <a:spcBef>
                <a:spcPts val="0"/>
              </a:spcBef>
              <a:spcAft>
                <a:spcPts val="0"/>
              </a:spcAft>
              <a:buNone/>
            </a:pPr>
            <a:r>
              <a:rPr lang="ru" sz="1649" i="1">
                <a:solidFill>
                  <a:srgbClr val="4A86E8"/>
                </a:solidFill>
                <a:latin typeface="Arial"/>
                <a:ea typeface="Arial"/>
                <a:cs typeface="Arial"/>
                <a:sym typeface="Arial"/>
              </a:rPr>
              <a:t>Аналіз середнього рівня психоемоційного стану в розрізі ступеня впливу</a:t>
            </a:r>
            <a:endParaRPr>
              <a:solidFill>
                <a:srgbClr val="4A86E8"/>
              </a:solidFill>
            </a:endParaRPr>
          </a:p>
        </p:txBody>
      </p:sp>
      <p:sp>
        <p:nvSpPr>
          <p:cNvPr id="317" name="Google Shape;317;p19"/>
          <p:cNvSpPr txBox="1">
            <a:spLocks noGrp="1"/>
          </p:cNvSpPr>
          <p:nvPr>
            <p:ph type="body" idx="1"/>
          </p:nvPr>
        </p:nvSpPr>
        <p:spPr>
          <a:xfrm>
            <a:off x="713300" y="3737175"/>
            <a:ext cx="7957500" cy="1190700"/>
          </a:xfrm>
          <a:prstGeom prst="rect">
            <a:avLst/>
          </a:prstGeom>
        </p:spPr>
        <p:txBody>
          <a:bodyPr spcFirstLastPara="1" wrap="square" lIns="91425" tIns="91425" rIns="91425" bIns="91425" anchor="t" anchorCtr="0">
            <a:normAutofit fontScale="70000" lnSpcReduction="20000"/>
          </a:bodyPr>
          <a:lstStyle/>
          <a:p>
            <a:pPr marL="0" lvl="0" indent="457200" algn="just" rtl="0">
              <a:spcBef>
                <a:spcPts val="0"/>
              </a:spcBef>
              <a:spcAft>
                <a:spcPts val="0"/>
              </a:spcAft>
              <a:buNone/>
            </a:pPr>
            <a:r>
              <a:rPr lang="ru" sz="1649">
                <a:solidFill>
                  <a:srgbClr val="000000"/>
                </a:solidFill>
                <a:latin typeface="Arial"/>
                <a:ea typeface="Arial"/>
                <a:cs typeface="Arial"/>
                <a:sym typeface="Arial"/>
              </a:rPr>
              <a:t>Можна переглянути візуалізацію </a:t>
            </a:r>
            <a:r>
              <a:rPr lang="ru" sz="1649" b="1" i="1">
                <a:solidFill>
                  <a:srgbClr val="000000"/>
                </a:solidFill>
                <a:latin typeface="Arial"/>
                <a:ea typeface="Arial"/>
                <a:cs typeface="Arial"/>
                <a:sym typeface="Arial"/>
              </a:rPr>
              <a:t>середнього рівня психо-емоційного стану в розрізі ступеня впливу</a:t>
            </a:r>
            <a:r>
              <a:rPr lang="ru" sz="1649">
                <a:solidFill>
                  <a:srgbClr val="000000"/>
                </a:solidFill>
                <a:latin typeface="Arial"/>
                <a:ea typeface="Arial"/>
                <a:cs typeface="Arial"/>
                <a:sym typeface="Arial"/>
              </a:rPr>
              <a:t>. Як бачимо, у людей, які відчувають погіршення від прослуховування музики,  спостерігається досить високий рівень тривожності та депресії (21,6 бал), тому для цієї групи людей, першою лінією лікування, все ж таки має бути медикаментозна підтримка. Люди із середнім рівнем розладу (17,4) відчувають значиме покращення від музичної терапії.</a:t>
            </a:r>
            <a:endParaRPr sz="1649">
              <a:solidFill>
                <a:srgbClr val="000000"/>
              </a:solidFill>
              <a:latin typeface="Arial"/>
              <a:ea typeface="Arial"/>
              <a:cs typeface="Arial"/>
              <a:sym typeface="Arial"/>
            </a:endParaRPr>
          </a:p>
          <a:p>
            <a:pPr marL="0" lvl="0" indent="0" algn="l" rtl="0">
              <a:spcBef>
                <a:spcPts val="0"/>
              </a:spcBef>
              <a:spcAft>
                <a:spcPts val="1200"/>
              </a:spcAft>
              <a:buNone/>
            </a:pPr>
            <a:endParaRPr/>
          </a:p>
        </p:txBody>
      </p:sp>
      <p:pic>
        <p:nvPicPr>
          <p:cNvPr id="318" name="Google Shape;318;p19"/>
          <p:cNvPicPr preferRelativeResize="0"/>
          <p:nvPr/>
        </p:nvPicPr>
        <p:blipFill>
          <a:blip r:embed="rId5">
            <a:alphaModFix/>
          </a:blip>
          <a:stretch>
            <a:fillRect/>
          </a:stretch>
        </p:blipFill>
        <p:spPr>
          <a:xfrm>
            <a:off x="996675" y="1597025"/>
            <a:ext cx="7390751" cy="1850487"/>
          </a:xfrm>
          <a:prstGeom prst="rect">
            <a:avLst/>
          </a:prstGeom>
          <a:noFill/>
          <a:ln>
            <a:noFill/>
          </a:ln>
        </p:spPr>
      </p:pic>
      <p:pic>
        <p:nvPicPr>
          <p:cNvPr id="4" name="Video 3">
            <a:hlinkClick r:id="" action="ppaction://media"/>
            <a:extLst>
              <a:ext uri="{FF2B5EF4-FFF2-40B4-BE49-F238E27FC236}">
                <a16:creationId xmlns:a16="http://schemas.microsoft.com/office/drawing/2014/main" id="{B2B64683-1671-5623-6576-A7CFB6E800D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7057"/>
    </mc:Choice>
    <mc:Fallback>
      <p:transition spd="slow" advTm="37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1303800" y="598575"/>
            <a:ext cx="7030500" cy="4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ru" sz="1920">
                <a:solidFill>
                  <a:srgbClr val="4A86E8"/>
                </a:solidFill>
              </a:rPr>
              <a:t>Аналіз музичних жанрів, що покращують психоемоційний стан</a:t>
            </a:r>
            <a:endParaRPr sz="1920">
              <a:solidFill>
                <a:srgbClr val="4A86E8"/>
              </a:solidFill>
            </a:endParaRPr>
          </a:p>
        </p:txBody>
      </p:sp>
      <p:sp>
        <p:nvSpPr>
          <p:cNvPr id="324" name="Google Shape;324;p20"/>
          <p:cNvSpPr txBox="1">
            <a:spLocks noGrp="1"/>
          </p:cNvSpPr>
          <p:nvPr>
            <p:ph type="body" idx="1"/>
          </p:nvPr>
        </p:nvSpPr>
        <p:spPr>
          <a:xfrm>
            <a:off x="481725" y="3605100"/>
            <a:ext cx="8243700" cy="1165500"/>
          </a:xfrm>
          <a:prstGeom prst="rect">
            <a:avLst/>
          </a:prstGeom>
        </p:spPr>
        <p:txBody>
          <a:bodyPr spcFirstLastPara="1" wrap="square" lIns="91425" tIns="91425" rIns="91425" bIns="91425" anchor="t" anchorCtr="0">
            <a:noAutofit/>
          </a:bodyPr>
          <a:lstStyle/>
          <a:p>
            <a:pPr marL="0" lvl="0" indent="457200" algn="just" rtl="0">
              <a:lnSpc>
                <a:spcPct val="95000"/>
              </a:lnSpc>
              <a:spcBef>
                <a:spcPts val="0"/>
              </a:spcBef>
              <a:spcAft>
                <a:spcPts val="0"/>
              </a:spcAft>
              <a:buSzPts val="852"/>
              <a:buNone/>
            </a:pPr>
            <a:r>
              <a:rPr lang="ru" sz="1152">
                <a:solidFill>
                  <a:srgbClr val="000000"/>
                </a:solidFill>
                <a:latin typeface="Arial"/>
                <a:ea typeface="Arial"/>
                <a:cs typeface="Arial"/>
                <a:sym typeface="Arial"/>
              </a:rPr>
              <a:t>На даному графіку можна переглянути список  </a:t>
            </a:r>
            <a:r>
              <a:rPr lang="ru" sz="1152" b="1" i="1">
                <a:solidFill>
                  <a:srgbClr val="000000"/>
                </a:solidFill>
                <a:latin typeface="Arial"/>
                <a:ea typeface="Arial"/>
                <a:cs typeface="Arial"/>
                <a:sym typeface="Arial"/>
              </a:rPr>
              <a:t>музичних жанрів</a:t>
            </a:r>
            <a:r>
              <a:rPr lang="ru" sz="1152">
                <a:solidFill>
                  <a:srgbClr val="000000"/>
                </a:solidFill>
                <a:latin typeface="Arial"/>
                <a:ea typeface="Arial"/>
                <a:cs typeface="Arial"/>
                <a:sym typeface="Arial"/>
              </a:rPr>
              <a:t>, які найкраще впливають на психо-емоційний стан людини.  Найбільш популярними серед слухачів є напрямки - </a:t>
            </a:r>
            <a:r>
              <a:rPr lang="ru" sz="1152" b="1" i="1">
                <a:solidFill>
                  <a:srgbClr val="000000"/>
                </a:solidFill>
                <a:latin typeface="Arial"/>
                <a:ea typeface="Arial"/>
                <a:cs typeface="Arial"/>
                <a:sym typeface="Arial"/>
              </a:rPr>
              <a:t>Rock, Pop, Metal та Classic</a:t>
            </a:r>
            <a:r>
              <a:rPr lang="ru" sz="1152">
                <a:solidFill>
                  <a:srgbClr val="000000"/>
                </a:solidFill>
                <a:latin typeface="Arial"/>
                <a:ea typeface="Arial"/>
                <a:cs typeface="Arial"/>
                <a:sym typeface="Arial"/>
              </a:rPr>
              <a:t>. Ці жанри представляють різноманітний спектр музичних стилів, що дозволяє припустити, що людина може вибирати музику залежно від свого настрою або бажаного впливу на емоційний стан. Вплив музики на психоемоційний стан може бути дуже індивідуальним, і люди можуть по-різному реагувати на кожен жанр. Тому важливо пам'ятати, що те, що працює для однієї людини, не обов'язково буде ефективним для іншої.</a:t>
            </a:r>
            <a:endParaRPr sz="1152">
              <a:solidFill>
                <a:srgbClr val="000000"/>
              </a:solidFill>
              <a:latin typeface="Arial"/>
              <a:ea typeface="Arial"/>
              <a:cs typeface="Arial"/>
              <a:sym typeface="Arial"/>
            </a:endParaRPr>
          </a:p>
          <a:p>
            <a:pPr marL="0" lvl="0" indent="0" algn="l" rtl="0">
              <a:lnSpc>
                <a:spcPct val="95000"/>
              </a:lnSpc>
              <a:spcBef>
                <a:spcPts val="0"/>
              </a:spcBef>
              <a:spcAft>
                <a:spcPts val="1200"/>
              </a:spcAft>
              <a:buSzPts val="852"/>
              <a:buNone/>
            </a:pPr>
            <a:endParaRPr sz="1107"/>
          </a:p>
        </p:txBody>
      </p:sp>
      <p:pic>
        <p:nvPicPr>
          <p:cNvPr id="325" name="Google Shape;325;p20"/>
          <p:cNvPicPr preferRelativeResize="0"/>
          <p:nvPr/>
        </p:nvPicPr>
        <p:blipFill rotWithShape="1">
          <a:blip r:embed="rId5">
            <a:alphaModFix/>
          </a:blip>
          <a:srcRect b="6603"/>
          <a:stretch/>
        </p:blipFill>
        <p:spPr>
          <a:xfrm>
            <a:off x="873525" y="1423500"/>
            <a:ext cx="7396950" cy="1917450"/>
          </a:xfrm>
          <a:prstGeom prst="rect">
            <a:avLst/>
          </a:prstGeom>
          <a:noFill/>
          <a:ln>
            <a:noFill/>
          </a:ln>
        </p:spPr>
      </p:pic>
      <p:pic>
        <p:nvPicPr>
          <p:cNvPr id="4" name="Video 3">
            <a:hlinkClick r:id="" action="ppaction://media"/>
            <a:extLst>
              <a:ext uri="{FF2B5EF4-FFF2-40B4-BE49-F238E27FC236}">
                <a16:creationId xmlns:a16="http://schemas.microsoft.com/office/drawing/2014/main" id="{C6F174AF-A806-FF73-7186-1940319C4B2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8640"/>
    </mc:Choice>
    <mc:Fallback>
      <p:transition spd="slow" advTm="38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1"/>
          <p:cNvSpPr txBox="1">
            <a:spLocks noGrp="1"/>
          </p:cNvSpPr>
          <p:nvPr>
            <p:ph type="title"/>
          </p:nvPr>
        </p:nvSpPr>
        <p:spPr>
          <a:xfrm>
            <a:off x="1303800" y="598575"/>
            <a:ext cx="7030500" cy="636900"/>
          </a:xfrm>
          <a:prstGeom prst="rect">
            <a:avLst/>
          </a:prstGeom>
        </p:spPr>
        <p:txBody>
          <a:bodyPr spcFirstLastPara="1" wrap="square" lIns="91425" tIns="91425" rIns="91425" bIns="91425" anchor="t" anchorCtr="0">
            <a:normAutofit/>
          </a:bodyPr>
          <a:lstStyle/>
          <a:p>
            <a:pPr marL="0" lvl="0" indent="457200" algn="ctr" rtl="0">
              <a:lnSpc>
                <a:spcPct val="115000"/>
              </a:lnSpc>
              <a:spcBef>
                <a:spcPts val="0"/>
              </a:spcBef>
              <a:spcAft>
                <a:spcPts val="0"/>
              </a:spcAft>
              <a:buNone/>
            </a:pPr>
            <a:r>
              <a:rPr lang="ru" sz="1600">
                <a:solidFill>
                  <a:srgbClr val="4A86E8"/>
                </a:solidFill>
                <a:latin typeface="Arial"/>
                <a:ea typeface="Arial"/>
                <a:cs typeface="Arial"/>
                <a:sym typeface="Arial"/>
              </a:rPr>
              <a:t>Графік сегментації на основі ступеню порушення</a:t>
            </a:r>
            <a:endParaRPr sz="3300">
              <a:solidFill>
                <a:srgbClr val="4A86E8"/>
              </a:solidFill>
            </a:endParaRPr>
          </a:p>
        </p:txBody>
      </p:sp>
      <p:sp>
        <p:nvSpPr>
          <p:cNvPr id="331" name="Google Shape;331;p21"/>
          <p:cNvSpPr txBox="1">
            <a:spLocks noGrp="1"/>
          </p:cNvSpPr>
          <p:nvPr>
            <p:ph type="body" idx="1"/>
          </p:nvPr>
        </p:nvSpPr>
        <p:spPr>
          <a:xfrm>
            <a:off x="877975" y="1718125"/>
            <a:ext cx="2680500" cy="2541600"/>
          </a:xfrm>
          <a:prstGeom prst="rect">
            <a:avLst/>
          </a:prstGeom>
        </p:spPr>
        <p:txBody>
          <a:bodyPr spcFirstLastPara="1" wrap="square" lIns="91425" tIns="91425" rIns="91425" bIns="91425" anchor="t" anchorCtr="0">
            <a:normAutofit/>
          </a:bodyPr>
          <a:lstStyle/>
          <a:p>
            <a:pPr marL="0" lvl="0" indent="457200" algn="just" rtl="0">
              <a:spcBef>
                <a:spcPts val="0"/>
              </a:spcBef>
              <a:spcAft>
                <a:spcPts val="0"/>
              </a:spcAft>
              <a:buNone/>
            </a:pPr>
            <a:r>
              <a:rPr lang="ru" sz="1200">
                <a:solidFill>
                  <a:srgbClr val="000000"/>
                </a:solidFill>
                <a:latin typeface="Arial"/>
                <a:ea typeface="Arial"/>
                <a:cs typeface="Arial"/>
                <a:sym typeface="Arial"/>
              </a:rPr>
              <a:t>Можна дійти до висновку що в кожній з груп - відсутність або легкий розлад, середній ступінь або важкий ступінь розладу, спостерігається велика кількість людей, що відчувають покращення, після прослуховування музики.</a:t>
            </a:r>
            <a:endParaRPr sz="1200">
              <a:solidFill>
                <a:srgbClr val="000000"/>
              </a:solidFill>
              <a:latin typeface="Arial"/>
              <a:ea typeface="Arial"/>
              <a:cs typeface="Arial"/>
              <a:sym typeface="Arial"/>
            </a:endParaRPr>
          </a:p>
          <a:p>
            <a:pPr marL="0" lvl="0" indent="0" algn="l" rtl="0">
              <a:spcBef>
                <a:spcPts val="0"/>
              </a:spcBef>
              <a:spcAft>
                <a:spcPts val="1200"/>
              </a:spcAft>
              <a:buNone/>
            </a:pPr>
            <a:endParaRPr/>
          </a:p>
        </p:txBody>
      </p:sp>
      <p:pic>
        <p:nvPicPr>
          <p:cNvPr id="332" name="Google Shape;332;p21"/>
          <p:cNvPicPr preferRelativeResize="0"/>
          <p:nvPr/>
        </p:nvPicPr>
        <p:blipFill>
          <a:blip r:embed="rId5">
            <a:alphaModFix/>
          </a:blip>
          <a:stretch>
            <a:fillRect/>
          </a:stretch>
        </p:blipFill>
        <p:spPr>
          <a:xfrm>
            <a:off x="4389850" y="1442275"/>
            <a:ext cx="4052300" cy="3165125"/>
          </a:xfrm>
          <a:prstGeom prst="rect">
            <a:avLst/>
          </a:prstGeom>
          <a:noFill/>
          <a:ln>
            <a:noFill/>
          </a:ln>
        </p:spPr>
      </p:pic>
      <p:pic>
        <p:nvPicPr>
          <p:cNvPr id="4" name="Video 3">
            <a:hlinkClick r:id="" action="ppaction://media"/>
            <a:extLst>
              <a:ext uri="{FF2B5EF4-FFF2-40B4-BE49-F238E27FC236}">
                <a16:creationId xmlns:a16="http://schemas.microsoft.com/office/drawing/2014/main" id="{383D84AC-79A3-1221-9477-B4FFFF0BEBD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553"/>
    </mc:Choice>
    <mc:Fallback>
      <p:transition spd="slow" advTm="20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838</Words>
  <Application>Microsoft Office PowerPoint</Application>
  <PresentationFormat>On-screen Show (16:9)</PresentationFormat>
  <Paragraphs>36</Paragraphs>
  <Slides>11</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Roboto</vt:lpstr>
      <vt:lpstr>Nunito</vt:lpstr>
      <vt:lpstr>Times New Roman</vt:lpstr>
      <vt:lpstr>Maven Pro</vt:lpstr>
      <vt:lpstr>Arial</vt:lpstr>
      <vt:lpstr>Momentum</vt:lpstr>
      <vt:lpstr>Аналіз впливу музичної терапії на емоційний стан людини </vt:lpstr>
      <vt:lpstr>Мета проекту:</vt:lpstr>
      <vt:lpstr>Вибір технологій для дослідження:</vt:lpstr>
      <vt:lpstr>Вплив музики на психо-емоційний стан:</vt:lpstr>
      <vt:lpstr>Сегментація на основі кількості годин прослуховування</vt:lpstr>
      <vt:lpstr>Кореляційний аналіз</vt:lpstr>
      <vt:lpstr>Аналіз середнього рівня психоемоційного стану в розрізі ступеня впливу</vt:lpstr>
      <vt:lpstr>Аналіз музичних жанрів, що покращують психоемоційний стан</vt:lpstr>
      <vt:lpstr>Графік сегментації на основі ступеню порушення</vt:lpstr>
      <vt:lpstr>Висновки:</vt:lpstr>
      <vt:lpstr>Рекомендації: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Аналіз впливу музичної терапії на емоційний стан людини </dc:title>
  <cp:lastModifiedBy>Denys Shyian</cp:lastModifiedBy>
  <cp:revision>1</cp:revision>
  <dcterms:modified xsi:type="dcterms:W3CDTF">2024-05-09T16:46:53Z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2024-05-09T16:46:51Z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e607ac12-9a44-4677-bb6b-9592bb5f04ca</vt:lpwstr>
  </property>
  <property fmtid="{D5CDD505-2E9C-101B-9397-08002B2CF9AE}" pid="8" name="MSIP_Label_45943423-0614-406f-8d5e-6a42b298e941_ContentBits">
    <vt:lpwstr>0</vt:lpwstr>
  </property>
</Properties>
</file>